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50" r:id="rId2"/>
    <p:sldId id="383" r:id="rId3"/>
    <p:sldId id="407" r:id="rId4"/>
    <p:sldId id="410" r:id="rId5"/>
    <p:sldId id="376" r:id="rId6"/>
    <p:sldId id="408" r:id="rId7"/>
    <p:sldId id="412" r:id="rId8"/>
    <p:sldId id="413" r:id="rId9"/>
    <p:sldId id="406" r:id="rId10"/>
    <p:sldId id="411" r:id="rId11"/>
  </p:sldIdLst>
  <p:sldSz cx="24384000" cy="13716000"/>
  <p:notesSz cx="6742113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emien Wiggers" initials="WW" lastIdx="4" clrIdx="0">
    <p:extLst>
      <p:ext uri="{19B8F6BF-5375-455C-9EA6-DF929625EA0E}">
        <p15:presenceInfo xmlns:p15="http://schemas.microsoft.com/office/powerpoint/2012/main" userId="Willemien Wig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EFF"/>
    <a:srgbClr val="0066FF"/>
    <a:srgbClr val="3F8DFF"/>
    <a:srgbClr val="0065FF"/>
    <a:srgbClr val="10549F"/>
    <a:srgbClr val="7DB2FF"/>
    <a:srgbClr val="66A3FF"/>
    <a:srgbClr val="004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21" autoAdjust="0"/>
  </p:normalViewPr>
  <p:slideViewPr>
    <p:cSldViewPr snapToGrid="0">
      <p:cViewPr varScale="1">
        <p:scale>
          <a:sx n="46" d="100"/>
          <a:sy n="46" d="100"/>
        </p:scale>
        <p:origin x="1278" y="36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898949" y="4689515"/>
            <a:ext cx="4944216" cy="444269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04796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5553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/>
          <a:lstStyle/>
          <a:p>
            <a:fld id="{75F5FC5B-BD9B-497F-9013-71F7CFDA83E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3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dirty="0" smtClean="0">
                <a:solidFill>
                  <a:schemeClr val="bg1"/>
                </a:solidFill>
              </a:rPr>
              <a:t>Samenwerken in regionale netwerkvormen voor betere ondersteuning en zorg aan mensen met een psychische stoornis en/of een verslaving en/of een verstandelijke beperking én een hoog veiligheidsrisico.</a:t>
            </a:r>
            <a:endParaRPr lang="nl-NL" sz="3200" b="1" dirty="0" smtClean="0">
              <a:solidFill>
                <a:schemeClr val="bg1"/>
              </a:solidFill>
              <a:latin typeface="Gibson Light" panose="02000000000000000000" pitchFamily="50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235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9286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71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/>
          <a:lstStyle/>
          <a:p>
            <a:fld id="{75F5FC5B-BD9B-497F-9013-71F7CFDA83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09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/>
          <a:lstStyle/>
          <a:p>
            <a:fld id="{75F5FC5B-BD9B-497F-9013-71F7CFDA83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41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/>
          <a:lstStyle/>
          <a:p>
            <a:fld id="{75F5FC5B-BD9B-497F-9013-71F7CFDA83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408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/>
          <a:lstStyle/>
          <a:p>
            <a:fld id="{75F5FC5B-BD9B-497F-9013-71F7CFDA83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491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484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739900" y="2298700"/>
            <a:ext cx="20904200" cy="46355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739900" y="7061200"/>
            <a:ext cx="209042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fbeelding"/>
          <p:cNvSpPr>
            <a:spLocks noGrp="1"/>
          </p:cNvSpPr>
          <p:nvPr>
            <p:ph type="pic" sz="half" idx="13"/>
          </p:nvPr>
        </p:nvSpPr>
        <p:spPr>
          <a:xfrm>
            <a:off x="6388100" y="2298700"/>
            <a:ext cx="11607800" cy="6527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0" name="Titeltekst"/>
          <p:cNvSpPr txBox="1"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e weerspieg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fbeelding"/>
          <p:cNvSpPr>
            <a:spLocks noGrp="1"/>
          </p:cNvSpPr>
          <p:nvPr>
            <p:ph type="pic" sz="half" idx="13"/>
          </p:nvPr>
        </p:nvSpPr>
        <p:spPr>
          <a:xfrm>
            <a:off x="6388100" y="2298700"/>
            <a:ext cx="11607800" cy="65278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9" name="Titeltekst"/>
          <p:cNvSpPr txBox="1">
            <a:spLocks noGrp="1"/>
          </p:cNvSpPr>
          <p:nvPr>
            <p:ph type="title"/>
          </p:nvPr>
        </p:nvSpPr>
        <p:spPr>
          <a:xfrm>
            <a:off x="1739900" y="10363200"/>
            <a:ext cx="20904200" cy="23876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 weerspieg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fbeelding"/>
          <p:cNvSpPr>
            <a:spLocks noGrp="1"/>
          </p:cNvSpPr>
          <p:nvPr>
            <p:ph type="pic" sz="quarter" idx="13"/>
          </p:nvPr>
        </p:nvSpPr>
        <p:spPr>
          <a:xfrm>
            <a:off x="15557500" y="2540000"/>
            <a:ext cx="6464300" cy="8623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Titeltekst"/>
          <p:cNvSpPr txBox="1">
            <a:spLocks noGrp="1"/>
          </p:cNvSpPr>
          <p:nvPr>
            <p:ph type="title"/>
          </p:nvPr>
        </p:nvSpPr>
        <p:spPr>
          <a:xfrm>
            <a:off x="1739900" y="2146300"/>
            <a:ext cx="12547600" cy="4635500"/>
          </a:xfrm>
          <a:prstGeom prst="rect">
            <a:avLst/>
          </a:prstGeom>
        </p:spPr>
        <p:txBody>
          <a:bodyPr anchor="b"/>
          <a:lstStyle>
            <a:lvl1pPr>
              <a:defRPr sz="9600"/>
            </a:lvl1pPr>
          </a:lstStyle>
          <a:p>
            <a:r>
              <a:t>Titeltekst</a:t>
            </a:r>
          </a:p>
        </p:txBody>
      </p:sp>
      <p:sp>
        <p:nvSpPr>
          <p:cNvPr id="9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739900" y="6896100"/>
            <a:ext cx="12547600" cy="463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18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739900" y="3898900"/>
            <a:ext cx="10210800" cy="854710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 -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27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13284200" y="3898900"/>
            <a:ext cx="9359900" cy="8547100"/>
          </a:xfrm>
          <a:prstGeom prst="rect">
            <a:avLst/>
          </a:prstGeom>
        </p:spPr>
        <p:txBody>
          <a:bodyPr/>
          <a:lstStyle>
            <a:lvl1pPr marL="1016000" indent="-698500">
              <a:spcBef>
                <a:spcPts val="6900"/>
              </a:spcBef>
              <a:defRPr sz="4200"/>
            </a:lvl1pPr>
            <a:lvl2pPr marL="1460500" indent="-698500">
              <a:spcBef>
                <a:spcPts val="6900"/>
              </a:spcBef>
              <a:defRPr sz="4200"/>
            </a:lvl2pPr>
            <a:lvl3pPr marL="1905000" indent="-698500">
              <a:spcBef>
                <a:spcPts val="6900"/>
              </a:spcBef>
              <a:defRPr sz="4200"/>
            </a:lvl3pPr>
            <a:lvl4pPr marL="2349500" indent="-698500">
              <a:spcBef>
                <a:spcPts val="6900"/>
              </a:spcBef>
              <a:defRPr sz="4200"/>
            </a:lvl4pPr>
            <a:lvl5pPr marL="2794000" indent="-698500">
              <a:spcBef>
                <a:spcPts val="6900"/>
              </a:spcBef>
              <a:defRPr sz="4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739900" y="355600"/>
            <a:ext cx="209042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739900" y="3898900"/>
            <a:ext cx="20904200" cy="8547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969750" y="130937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1" r:id="rId5"/>
    <p:sldLayoutId id="2147483662" r:id="rId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11176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5621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20066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4511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8956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2512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6068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9624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318000" marR="0" indent="-800100" algn="l" defTabSz="8255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610" y="1758461"/>
            <a:ext cx="24559236" cy="12285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321776"/>
            <a:ext cx="5579898" cy="110904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VERDER KIJKEN VERDER KOMEN"/>
          <p:cNvSpPr txBox="1"/>
          <p:nvPr/>
        </p:nvSpPr>
        <p:spPr>
          <a:xfrm>
            <a:off x="1916074" y="10123807"/>
            <a:ext cx="6029156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1800" b="1" spc="324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4400" dirty="0" smtClean="0"/>
              <a:t>Oktober </a:t>
            </a:r>
            <a:r>
              <a:rPr lang="nl-NL" sz="4400" dirty="0"/>
              <a:t>2021</a:t>
            </a:r>
            <a:endParaRPr sz="4400" dirty="0"/>
          </a:p>
        </p:txBody>
      </p:sp>
      <p:sp>
        <p:nvSpPr>
          <p:cNvPr id="140" name="Fivoor: een sterke keten…"/>
          <p:cNvSpPr txBox="1"/>
          <p:nvPr/>
        </p:nvSpPr>
        <p:spPr>
          <a:xfrm>
            <a:off x="1916074" y="3543300"/>
            <a:ext cx="20029526" cy="3303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11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8800" dirty="0">
                <a:latin typeface="Helvetica" panose="020B0604020202020204" pitchFamily="34" charset="0"/>
                <a:cs typeface="Helvetica" panose="020B0604020202020204" pitchFamily="34" charset="0"/>
              </a:rPr>
              <a:t>Levensloopaanpak en </a:t>
            </a:r>
            <a:r>
              <a:rPr lang="nl-NL" sz="8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Fivoor</a:t>
            </a:r>
            <a:endParaRPr lang="nl-NL" sz="8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defRPr sz="11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000" b="1" dirty="0">
              <a:latin typeface="Gibson Light" panose="02000000000000000000" pitchFamily="50" charset="0"/>
            </a:endParaRPr>
          </a:p>
          <a:p>
            <a:pPr algn="l">
              <a:defRPr sz="11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000" b="1" dirty="0">
              <a:latin typeface="Gibson Light" panose="02000000000000000000" pitchFamily="50" charset="0"/>
            </a:endParaRPr>
          </a:p>
          <a:p>
            <a:pPr algn="l">
              <a:defRPr sz="110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000" b="1" dirty="0">
              <a:latin typeface="Gibson Light" panose="02000000000000000000" pitchFamily="50" charset="0"/>
            </a:endParaRPr>
          </a:p>
        </p:txBody>
      </p:sp>
      <p:pic>
        <p:nvPicPr>
          <p:cNvPr id="141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9380" y="4237"/>
            <a:ext cx="3073670" cy="3015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Afbeelding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108" y="5845706"/>
            <a:ext cx="4118774" cy="53935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916073" y="6962552"/>
            <a:ext cx="14595377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nl-NL" sz="4800" dirty="0" smtClean="0">
                <a:solidFill>
                  <a:schemeClr val="bg1"/>
                </a:solidFill>
              </a:rPr>
              <a:t>De rol van Fivoor in de </a:t>
            </a:r>
            <a:r>
              <a:rPr lang="nl-NL" sz="4800" dirty="0">
                <a:solidFill>
                  <a:schemeClr val="bg1"/>
                </a:solidFill>
              </a:rPr>
              <a:t>levensloopaanpak (</a:t>
            </a:r>
            <a:r>
              <a:rPr lang="nl-NL" sz="4800" dirty="0" err="1" smtClean="0">
                <a:solidFill>
                  <a:schemeClr val="bg1"/>
                </a:solidFill>
              </a:rPr>
              <a:t>ketenveldnorm</a:t>
            </a:r>
            <a:r>
              <a:rPr lang="nl-NL" sz="4800" dirty="0" smtClean="0">
                <a:solidFill>
                  <a:schemeClr val="bg1"/>
                </a:solidFill>
              </a:rPr>
              <a:t>)</a:t>
            </a:r>
            <a:endParaRPr kumimoji="0" lang="nl-NL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ill Sans"/>
            </a:endParaRPr>
          </a:p>
        </p:txBody>
      </p:sp>
      <p:sp>
        <p:nvSpPr>
          <p:cNvPr id="9" name="Ovaal 8"/>
          <p:cNvSpPr/>
          <p:nvPr/>
        </p:nvSpPr>
        <p:spPr>
          <a:xfrm>
            <a:off x="17312670" y="7619874"/>
            <a:ext cx="1933303" cy="15293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237649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785586"/>
            <a:ext cx="24521756" cy="11948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796309" y="255901"/>
            <a:ext cx="2265265" cy="450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25417" y="-11487"/>
            <a:ext cx="3073670" cy="301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Een betekenisvol bestaan voor onze patiënten…"/>
          <p:cNvSpPr txBox="1"/>
          <p:nvPr/>
        </p:nvSpPr>
        <p:spPr>
          <a:xfrm>
            <a:off x="2288961" y="2687466"/>
            <a:ext cx="17599239" cy="93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spcAft>
                <a:spcPts val="1200"/>
              </a:spcAft>
            </a:pPr>
            <a:r>
              <a:rPr lang="nl-NL" sz="3600" u="sng" dirty="0" smtClean="0">
                <a:solidFill>
                  <a:srgbClr val="0065FF"/>
                </a:solidFill>
              </a:rPr>
              <a:t>Wat levert de levensloopaanpak Fivoor en andere zorgaanbieders op?</a:t>
            </a:r>
          </a:p>
          <a:p>
            <a:pPr algn="l">
              <a:spcAft>
                <a:spcPts val="1200"/>
              </a:spcAft>
            </a:pPr>
            <a:endParaRPr lang="nl-NL" sz="3600" u="sng" dirty="0" smtClean="0">
              <a:solidFill>
                <a:srgbClr val="0065FF"/>
              </a:solidFill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b="1" dirty="0" smtClean="0">
                <a:solidFill>
                  <a:srgbClr val="0065FF"/>
                </a:solidFill>
              </a:rPr>
              <a:t>Verstrekt de zichtbaarheid </a:t>
            </a:r>
            <a:r>
              <a:rPr lang="nl-NL" sz="3600" dirty="0" smtClean="0">
                <a:solidFill>
                  <a:srgbClr val="0065FF"/>
                </a:solidFill>
              </a:rPr>
              <a:t>van Fivoor als forensisch expert;</a:t>
            </a:r>
          </a:p>
          <a:p>
            <a:pPr algn="l">
              <a:spcAft>
                <a:spcPts val="1200"/>
              </a:spcAft>
            </a:pPr>
            <a:endParaRPr lang="nl-NL" sz="3600" dirty="0" smtClean="0">
              <a:solidFill>
                <a:srgbClr val="0065FF"/>
              </a:solidFill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65FF"/>
                </a:solidFill>
              </a:rPr>
              <a:t>Draagt bij aan een </a:t>
            </a:r>
            <a:r>
              <a:rPr lang="nl-NL" sz="3600" b="1" dirty="0" smtClean="0">
                <a:solidFill>
                  <a:srgbClr val="0065FF"/>
                </a:solidFill>
              </a:rPr>
              <a:t>intensievere samenwerking </a:t>
            </a:r>
            <a:r>
              <a:rPr lang="nl-NL" sz="3600" dirty="0" smtClean="0">
                <a:solidFill>
                  <a:srgbClr val="0065FF"/>
                </a:solidFill>
              </a:rPr>
              <a:t>van Fivoor ambulant met het sociaal domein en veiligheidsketen inclusief ZVH-en;</a:t>
            </a:r>
          </a:p>
          <a:p>
            <a:pPr algn="l">
              <a:spcAft>
                <a:spcPts val="1200"/>
              </a:spcAft>
            </a:pPr>
            <a:endParaRPr lang="nl-NL" sz="3600" dirty="0" smtClean="0">
              <a:solidFill>
                <a:srgbClr val="0065FF"/>
              </a:solidFill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65FF"/>
                </a:solidFill>
              </a:rPr>
              <a:t>Draagt bij aan </a:t>
            </a:r>
            <a:r>
              <a:rPr lang="nl-NL" sz="3600" b="1" dirty="0" smtClean="0">
                <a:solidFill>
                  <a:srgbClr val="0065FF"/>
                </a:solidFill>
              </a:rPr>
              <a:t>versterken samenwerking </a:t>
            </a:r>
            <a:r>
              <a:rPr lang="nl-NL" sz="3600" dirty="0" smtClean="0">
                <a:solidFill>
                  <a:srgbClr val="0065FF"/>
                </a:solidFill>
              </a:rPr>
              <a:t>tussen Fivoor ambulant en de klinieken;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3600" dirty="0" smtClean="0">
              <a:solidFill>
                <a:srgbClr val="0065FF"/>
              </a:solidFill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65FF"/>
                </a:solidFill>
              </a:rPr>
              <a:t>Draagt bij aan </a:t>
            </a:r>
            <a:r>
              <a:rPr lang="nl-NL" sz="3600" b="1" dirty="0" smtClean="0">
                <a:solidFill>
                  <a:srgbClr val="0065FF"/>
                </a:solidFill>
              </a:rPr>
              <a:t>samenwerken in de zorgketen </a:t>
            </a:r>
            <a:r>
              <a:rPr lang="nl-NL" sz="3600" dirty="0" smtClean="0">
                <a:solidFill>
                  <a:srgbClr val="0065FF"/>
                </a:solidFill>
              </a:rPr>
              <a:t>in de regio’s waar Fivoor actief is;</a:t>
            </a:r>
          </a:p>
          <a:p>
            <a:pPr algn="l">
              <a:spcAft>
                <a:spcPts val="1200"/>
              </a:spcAft>
            </a:pPr>
            <a:endParaRPr lang="nl-NL" sz="3600" dirty="0" smtClean="0">
              <a:solidFill>
                <a:srgbClr val="0065FF"/>
              </a:solidFill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65FF"/>
                </a:solidFill>
              </a:rPr>
              <a:t>Leidt tot </a:t>
            </a:r>
            <a:r>
              <a:rPr lang="nl-NL" sz="3600" b="1" dirty="0" smtClean="0">
                <a:solidFill>
                  <a:srgbClr val="0065FF"/>
                </a:solidFill>
              </a:rPr>
              <a:t>zorgvernieuwing</a:t>
            </a:r>
            <a:r>
              <a:rPr lang="nl-NL" sz="3600" dirty="0" smtClean="0">
                <a:solidFill>
                  <a:srgbClr val="0065FF"/>
                </a:solidFill>
              </a:rPr>
              <a:t> op het gebied van inzet risicotaxatie instrumenten</a:t>
            </a:r>
            <a:r>
              <a:rPr lang="nl-NL" sz="3600" dirty="0">
                <a:solidFill>
                  <a:srgbClr val="0065FF"/>
                </a:solidFill>
              </a:rPr>
              <a:t>, samen betekenis geven aan risicotaxatie instrumenten met andere partners uit de veiligheidsketen (politie, reclassering etc</a:t>
            </a:r>
            <a:r>
              <a:rPr lang="nl-NL" sz="3600" dirty="0" smtClean="0">
                <a:solidFill>
                  <a:srgbClr val="0065FF"/>
                </a:solidFill>
              </a:rPr>
              <a:t>.) en wetenschappelijk onderzoek;</a:t>
            </a:r>
          </a:p>
        </p:txBody>
      </p:sp>
      <p:sp>
        <p:nvSpPr>
          <p:cNvPr id="8" name="Wat biedt Fivoor?"/>
          <p:cNvSpPr txBox="1"/>
          <p:nvPr/>
        </p:nvSpPr>
        <p:spPr>
          <a:xfrm>
            <a:off x="2288961" y="434680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6000" b="0" dirty="0" smtClean="0">
                <a:solidFill>
                  <a:srgbClr val="0065FF"/>
                </a:solidFill>
              </a:rPr>
              <a:t>Resultaat – Fivoor</a:t>
            </a:r>
            <a:endParaRPr lang="nl-NL" sz="6000" b="0" dirty="0">
              <a:solidFill>
                <a:srgbClr val="0065FF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6" l="0" r="98667">
                        <a14:foregroundMark x1="40444" y1="48444" x2="40444" y2="48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36215" y="9320485"/>
            <a:ext cx="3832903" cy="383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20156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834" y="1766653"/>
            <a:ext cx="24521756" cy="12147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254762"/>
            <a:ext cx="2169764" cy="431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416" y="-11487"/>
            <a:ext cx="3073670" cy="301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Een regionaal en landelijk aanbod van forensische en intensieve psychiatrische zorg"/>
          <p:cNvSpPr txBox="1"/>
          <p:nvPr/>
        </p:nvSpPr>
        <p:spPr>
          <a:xfrm>
            <a:off x="2417718" y="2650516"/>
            <a:ext cx="20444533" cy="1013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571500" lvl="0" indent="-571500" algn="l" hangingPunct="1">
              <a:lnSpc>
                <a:spcPct val="125000"/>
              </a:lnSpc>
              <a:spcBef>
                <a:spcPts val="5200"/>
              </a:spcBef>
              <a:buClr>
                <a:srgbClr val="0066FF"/>
              </a:buClr>
              <a:buSzPct val="171000"/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Terugkerende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moeilijk beheersbare (</a:t>
            </a:r>
            <a:r>
              <a:rPr lang="nl-NL" sz="3600" b="1" dirty="0" err="1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multi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-) problematiek</a:t>
            </a:r>
            <a:endParaRPr lang="nl-NL" sz="3600" dirty="0">
              <a:solidFill>
                <a:srgbClr val="0066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71500" lvl="0" indent="-571500" algn="l" hangingPunct="1">
              <a:lnSpc>
                <a:spcPct val="125000"/>
              </a:lnSpc>
              <a:spcBef>
                <a:spcPts val="5200"/>
              </a:spcBef>
              <a:buClr>
                <a:srgbClr val="0066FF"/>
              </a:buClr>
              <a:buSzPct val="171000"/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Onvoldoende beheersbaar 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bestaande (f)ggz zorg- en begeleidingssystemen</a:t>
            </a:r>
          </a:p>
          <a:p>
            <a:pPr marL="571500" lvl="0" indent="-571500" algn="l" hangingPunct="1">
              <a:lnSpc>
                <a:spcPct val="125000"/>
              </a:lnSpc>
              <a:spcBef>
                <a:spcPts val="5200"/>
              </a:spcBef>
              <a:buClr>
                <a:srgbClr val="0066FF"/>
              </a:buClr>
              <a:buSzPct val="171000"/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Gevaarlijk gedrag 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een aantoonbaar (hoog) risico op dit gedrag</a:t>
            </a:r>
          </a:p>
          <a:p>
            <a:pPr marL="571500" lvl="0" indent="-571500" algn="l" hangingPunct="1">
              <a:lnSpc>
                <a:spcPct val="125000"/>
              </a:lnSpc>
              <a:spcBef>
                <a:spcPts val="5200"/>
              </a:spcBef>
              <a:buClr>
                <a:srgbClr val="0066FF"/>
              </a:buClr>
              <a:buSzPct val="171000"/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Grotere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kans op herhaling 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zonder sluitend aanbod van ambulante intensieve zorg en passende ondersteuning</a:t>
            </a:r>
            <a:endParaRPr lang="nl-NL" sz="3600" dirty="0">
              <a:solidFill>
                <a:srgbClr val="0066FF"/>
              </a:solidFill>
            </a:endParaRPr>
          </a:p>
          <a:p>
            <a:pPr lvl="0" algn="l" hangingPunct="1">
              <a:lnSpc>
                <a:spcPct val="125000"/>
              </a:lnSpc>
              <a:spcBef>
                <a:spcPts val="5200"/>
              </a:spcBef>
              <a:buClr>
                <a:srgbClr val="48B070"/>
              </a:buClr>
              <a:buSzPct val="171000"/>
            </a:pPr>
            <a:endParaRPr lang="nl-NL" sz="36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nl-NL" sz="36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800" b="1" dirty="0">
              <a:latin typeface="Gibson Light" panose="02000000000000000000" pitchFamily="50" charset="0"/>
              <a:sym typeface="Helvetica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800" b="1" dirty="0">
              <a:latin typeface="Gibson Light" panose="02000000000000000000" pitchFamily="50" charset="0"/>
              <a:sym typeface="Helvetica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4800" dirty="0">
                <a:latin typeface="Gibson Light" panose="02000000000000000000" pitchFamily="50" charset="0"/>
                <a:sym typeface="Helvetica"/>
              </a:rPr>
              <a:t> </a:t>
            </a:r>
          </a:p>
        </p:txBody>
      </p:sp>
      <p:sp>
        <p:nvSpPr>
          <p:cNvPr id="10" name="Wat biedt Fivoor?"/>
          <p:cNvSpPr txBox="1"/>
          <p:nvPr/>
        </p:nvSpPr>
        <p:spPr>
          <a:xfrm>
            <a:off x="2331175" y="430582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6000" b="0" dirty="0">
                <a:solidFill>
                  <a:srgbClr val="0065FF"/>
                </a:solidFill>
              </a:rPr>
              <a:t>Doelgroep</a:t>
            </a:r>
          </a:p>
        </p:txBody>
      </p:sp>
      <p:grpSp>
        <p:nvGrpSpPr>
          <p:cNvPr id="24" name="Groep 23"/>
          <p:cNvGrpSpPr/>
          <p:nvPr/>
        </p:nvGrpSpPr>
        <p:grpSpPr>
          <a:xfrm>
            <a:off x="3131543" y="8554284"/>
            <a:ext cx="4278658" cy="4689668"/>
            <a:chOff x="1565772" y="3557494"/>
            <a:chExt cx="2139329" cy="2344834"/>
          </a:xfrm>
        </p:grpSpPr>
        <p:pic>
          <p:nvPicPr>
            <p:cNvPr id="25" name="Afbeelding 24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73" b="94136" l="7339" r="90878">
                          <a14:foregroundMark x1="18656" y1="60802" x2="18656" y2="60802"/>
                          <a14:foregroundMark x1="20165" y1="44136" x2="20165" y2="44136"/>
                          <a14:foregroundMark x1="18107" y1="34877" x2="18107" y2="34877"/>
                          <a14:foregroundMark x1="13717" y1="35802" x2="13717" y2="35802"/>
                          <a14:foregroundMark x1="12140" y1="44444" x2="12140" y2="44444"/>
                          <a14:foregroundMark x1="17695" y1="20988" x2="17695" y2="20988"/>
                          <a14:foregroundMark x1="17147" y1="24383" x2="17147" y2="24383"/>
                          <a14:foregroundMark x1="35802" y1="50000" x2="35802" y2="50000"/>
                          <a14:foregroundMark x1="38134" y1="40123" x2="38134" y2="40123"/>
                          <a14:foregroundMark x1="35940" y1="26543" x2="35940" y2="26543"/>
                          <a14:foregroundMark x1="35802" y1="22840" x2="35802" y2="22840"/>
                          <a14:foregroundMark x1="32305" y1="37037" x2="32305" y2="37037"/>
                          <a14:foregroundMark x1="33471" y1="27778" x2="33471" y2="27778"/>
                          <a14:foregroundMark x1="34019" y1="24383" x2="34019" y2="24383"/>
                          <a14:foregroundMark x1="24005" y1="33025" x2="24005" y2="33025"/>
                          <a14:foregroundMark x1="33608" y1="42593" x2="33608" y2="42593"/>
                          <a14:foregroundMark x1="39026" y1="70988" x2="39026" y2="70988"/>
                          <a14:foregroundMark x1="41838" y1="48457" x2="41838" y2="48457"/>
                          <a14:foregroundMark x1="38477" y1="43210" x2="38477" y2="43210"/>
                          <a14:foregroundMark x1="52949" y1="37654" x2="52949" y2="37654"/>
                          <a14:foregroundMark x1="56104" y1="27160" x2="56104" y2="27160"/>
                          <a14:foregroundMark x1="35802" y1="51235" x2="35802" y2="51235"/>
                        </a14:backgroundRemoval>
                      </a14:imgEffect>
                    </a14:imgLayer>
                  </a14:imgProps>
                </a:ext>
              </a:extLst>
            </a:blip>
            <a:srcRect l="6746" r="72703"/>
            <a:stretch/>
          </p:blipFill>
          <p:spPr bwMode="auto">
            <a:xfrm>
              <a:off x="1565772" y="3557494"/>
              <a:ext cx="2139329" cy="2344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Ovaal 25"/>
            <p:cNvSpPr/>
            <p:nvPr/>
          </p:nvSpPr>
          <p:spPr>
            <a:xfrm>
              <a:off x="1680359" y="3776306"/>
              <a:ext cx="1917865" cy="1961593"/>
            </a:xfrm>
            <a:prstGeom prst="ellipse">
              <a:avLst/>
            </a:prstGeom>
            <a:noFill/>
            <a:ln w="28575">
              <a:solidFill>
                <a:srgbClr val="2B32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200"/>
            </a:p>
          </p:txBody>
        </p:sp>
      </p:grpSp>
      <p:grpSp>
        <p:nvGrpSpPr>
          <p:cNvPr id="27" name="Groep 26"/>
          <p:cNvGrpSpPr/>
          <p:nvPr/>
        </p:nvGrpSpPr>
        <p:grpSpPr>
          <a:xfrm>
            <a:off x="16241604" y="8608666"/>
            <a:ext cx="4360132" cy="4689668"/>
            <a:chOff x="8134597" y="3584685"/>
            <a:chExt cx="2180066" cy="2344834"/>
          </a:xfrm>
        </p:grpSpPr>
        <p:pic>
          <p:nvPicPr>
            <p:cNvPr id="28" name="Afbeelding 27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73" b="94136" l="7339" r="90878">
                          <a14:foregroundMark x1="18656" y1="60802" x2="18656" y2="60802"/>
                          <a14:foregroundMark x1="20165" y1="44136" x2="20165" y2="44136"/>
                          <a14:foregroundMark x1="18107" y1="34877" x2="18107" y2="34877"/>
                          <a14:foregroundMark x1="13717" y1="35802" x2="13717" y2="35802"/>
                          <a14:foregroundMark x1="12140" y1="44444" x2="12140" y2="44444"/>
                          <a14:foregroundMark x1="17695" y1="20988" x2="17695" y2="20988"/>
                          <a14:foregroundMark x1="17147" y1="24383" x2="17147" y2="24383"/>
                          <a14:foregroundMark x1="35802" y1="50000" x2="35802" y2="50000"/>
                          <a14:foregroundMark x1="38134" y1="40123" x2="38134" y2="40123"/>
                          <a14:foregroundMark x1="35940" y1="26543" x2="35940" y2="26543"/>
                          <a14:foregroundMark x1="35802" y1="22840" x2="35802" y2="22840"/>
                          <a14:foregroundMark x1="32305" y1="37037" x2="32305" y2="37037"/>
                          <a14:foregroundMark x1="33471" y1="27778" x2="33471" y2="27778"/>
                          <a14:foregroundMark x1="34019" y1="24383" x2="34019" y2="24383"/>
                          <a14:foregroundMark x1="24005" y1="33025" x2="24005" y2="33025"/>
                          <a14:foregroundMark x1="33608" y1="42593" x2="33608" y2="42593"/>
                          <a14:foregroundMark x1="39026" y1="70988" x2="39026" y2="70988"/>
                          <a14:foregroundMark x1="41838" y1="48457" x2="41838" y2="48457"/>
                          <a14:foregroundMark x1="38477" y1="43210" x2="38477" y2="43210"/>
                          <a14:foregroundMark x1="52949" y1="37654" x2="52949" y2="37654"/>
                          <a14:foregroundMark x1="56104" y1="27160" x2="56104" y2="27160"/>
                          <a14:foregroundMark x1="35802" y1="51235" x2="35802" y2="51235"/>
                        </a14:backgroundRemoval>
                      </a14:imgEffect>
                    </a14:imgLayer>
                  </a14:imgProps>
                </a:ext>
              </a:extLst>
            </a:blip>
            <a:srcRect l="69848" r="9210"/>
            <a:stretch/>
          </p:blipFill>
          <p:spPr bwMode="auto">
            <a:xfrm>
              <a:off x="8134597" y="3584685"/>
              <a:ext cx="2180066" cy="2344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Ovaal 28"/>
            <p:cNvSpPr/>
            <p:nvPr/>
          </p:nvSpPr>
          <p:spPr>
            <a:xfrm>
              <a:off x="8236062" y="3791392"/>
              <a:ext cx="1917865" cy="1961593"/>
            </a:xfrm>
            <a:prstGeom prst="ellipse">
              <a:avLst/>
            </a:prstGeom>
            <a:noFill/>
            <a:ln w="28575">
              <a:solidFill>
                <a:srgbClr val="2B32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200"/>
            </a:p>
          </p:txBody>
        </p:sp>
      </p:grpSp>
      <p:grpSp>
        <p:nvGrpSpPr>
          <p:cNvPr id="30" name="Groep 29"/>
          <p:cNvGrpSpPr/>
          <p:nvPr/>
        </p:nvGrpSpPr>
        <p:grpSpPr>
          <a:xfrm>
            <a:off x="11905010" y="8554284"/>
            <a:ext cx="4286992" cy="4689668"/>
            <a:chOff x="5890161" y="3587664"/>
            <a:chExt cx="2143496" cy="2344834"/>
          </a:xfrm>
        </p:grpSpPr>
        <p:pic>
          <p:nvPicPr>
            <p:cNvPr id="31" name="Afbeelding 30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73" b="94136" l="7339" r="90878">
                          <a14:foregroundMark x1="18656" y1="60802" x2="18656" y2="60802"/>
                          <a14:foregroundMark x1="20165" y1="44136" x2="20165" y2="44136"/>
                          <a14:foregroundMark x1="18107" y1="34877" x2="18107" y2="34877"/>
                          <a14:foregroundMark x1="13717" y1="35802" x2="13717" y2="35802"/>
                          <a14:foregroundMark x1="12140" y1="44444" x2="12140" y2="44444"/>
                          <a14:foregroundMark x1="17695" y1="20988" x2="17695" y2="20988"/>
                          <a14:foregroundMark x1="17147" y1="24383" x2="17147" y2="24383"/>
                          <a14:foregroundMark x1="35802" y1="50000" x2="35802" y2="50000"/>
                          <a14:foregroundMark x1="38134" y1="40123" x2="38134" y2="40123"/>
                          <a14:foregroundMark x1="35940" y1="26543" x2="35940" y2="26543"/>
                          <a14:foregroundMark x1="35802" y1="22840" x2="35802" y2="22840"/>
                          <a14:foregroundMark x1="32305" y1="37037" x2="32305" y2="37037"/>
                          <a14:foregroundMark x1="33471" y1="27778" x2="33471" y2="27778"/>
                          <a14:foregroundMark x1="34019" y1="24383" x2="34019" y2="24383"/>
                          <a14:foregroundMark x1="24005" y1="33025" x2="24005" y2="33025"/>
                          <a14:foregroundMark x1="33608" y1="42593" x2="33608" y2="42593"/>
                          <a14:foregroundMark x1="39026" y1="70988" x2="39026" y2="70988"/>
                          <a14:foregroundMark x1="41838" y1="48457" x2="41838" y2="48457"/>
                          <a14:foregroundMark x1="38477" y1="43210" x2="38477" y2="43210"/>
                          <a14:foregroundMark x1="52949" y1="37654" x2="52949" y2="37654"/>
                          <a14:foregroundMark x1="56104" y1="27160" x2="56104" y2="27160"/>
                          <a14:foregroundMark x1="35802" y1="51235" x2="35802" y2="51235"/>
                        </a14:backgroundRemoval>
                      </a14:imgEffect>
                    </a14:imgLayer>
                  </a14:imgProps>
                </a:ext>
              </a:extLst>
            </a:blip>
            <a:srcRect l="48540" r="30869"/>
            <a:stretch/>
          </p:blipFill>
          <p:spPr bwMode="auto">
            <a:xfrm>
              <a:off x="5890161" y="3587664"/>
              <a:ext cx="2143496" cy="2344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Ovaal 31"/>
            <p:cNvSpPr/>
            <p:nvPr/>
          </p:nvSpPr>
          <p:spPr>
            <a:xfrm>
              <a:off x="6015377" y="3791392"/>
              <a:ext cx="1917865" cy="1961593"/>
            </a:xfrm>
            <a:prstGeom prst="ellipse">
              <a:avLst/>
            </a:prstGeom>
            <a:noFill/>
            <a:ln w="28575">
              <a:solidFill>
                <a:srgbClr val="2B32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200"/>
            </a:p>
          </p:txBody>
        </p:sp>
      </p:grpSp>
      <p:grpSp>
        <p:nvGrpSpPr>
          <p:cNvPr id="33" name="Groep 32"/>
          <p:cNvGrpSpPr/>
          <p:nvPr/>
        </p:nvGrpSpPr>
        <p:grpSpPr>
          <a:xfrm>
            <a:off x="7425621" y="8554284"/>
            <a:ext cx="4417622" cy="4689668"/>
            <a:chOff x="3705101" y="3557494"/>
            <a:chExt cx="2208811" cy="2344834"/>
          </a:xfrm>
        </p:grpSpPr>
        <p:pic>
          <p:nvPicPr>
            <p:cNvPr id="34" name="Afbeelding 33"/>
            <p:cNvPicPr/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173" b="94136" l="7339" r="90878">
                          <a14:foregroundMark x1="18656" y1="60802" x2="18656" y2="60802"/>
                          <a14:foregroundMark x1="20165" y1="44136" x2="20165" y2="44136"/>
                          <a14:foregroundMark x1="18107" y1="34877" x2="18107" y2="34877"/>
                          <a14:foregroundMark x1="13717" y1="35802" x2="13717" y2="35802"/>
                          <a14:foregroundMark x1="12140" y1="44444" x2="12140" y2="44444"/>
                          <a14:foregroundMark x1="17695" y1="20988" x2="17695" y2="20988"/>
                          <a14:foregroundMark x1="17147" y1="24383" x2="17147" y2="24383"/>
                          <a14:foregroundMark x1="35802" y1="50000" x2="35802" y2="50000"/>
                          <a14:foregroundMark x1="38134" y1="40123" x2="38134" y2="40123"/>
                          <a14:foregroundMark x1="35940" y1="26543" x2="35940" y2="26543"/>
                          <a14:foregroundMark x1="35802" y1="22840" x2="35802" y2="22840"/>
                          <a14:foregroundMark x1="32305" y1="37037" x2="32305" y2="37037"/>
                          <a14:foregroundMark x1="33471" y1="27778" x2="33471" y2="27778"/>
                          <a14:foregroundMark x1="34019" y1="24383" x2="34019" y2="24383"/>
                          <a14:foregroundMark x1="24005" y1="33025" x2="24005" y2="33025"/>
                          <a14:foregroundMark x1="33608" y1="42593" x2="33608" y2="42593"/>
                          <a14:foregroundMark x1="39026" y1="70988" x2="39026" y2="70988"/>
                          <a14:foregroundMark x1="41838" y1="48457" x2="41838" y2="48457"/>
                          <a14:foregroundMark x1="38477" y1="43210" x2="38477" y2="43210"/>
                          <a14:foregroundMark x1="52949" y1="37654" x2="52949" y2="37654"/>
                          <a14:foregroundMark x1="56104" y1="27160" x2="56104" y2="27160"/>
                          <a14:foregroundMark x1="35802" y1="51235" x2="35802" y2="51235"/>
                        </a14:backgroundRemoval>
                      </a14:imgEffect>
                    </a14:imgLayer>
                  </a14:imgProps>
                </a:ext>
              </a:extLst>
            </a:blip>
            <a:srcRect l="27297" r="51485"/>
            <a:stretch/>
          </p:blipFill>
          <p:spPr bwMode="auto">
            <a:xfrm>
              <a:off x="3705101" y="3557494"/>
              <a:ext cx="2208811" cy="234483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5" name="Ovaal 34"/>
            <p:cNvSpPr/>
            <p:nvPr/>
          </p:nvSpPr>
          <p:spPr>
            <a:xfrm>
              <a:off x="3857502" y="3776307"/>
              <a:ext cx="1917865" cy="1961593"/>
            </a:xfrm>
            <a:prstGeom prst="ellipse">
              <a:avLst/>
            </a:prstGeom>
            <a:noFill/>
            <a:ln w="28575">
              <a:solidFill>
                <a:srgbClr val="2B32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1200"/>
            </a:p>
          </p:txBody>
        </p:sp>
      </p:grpSp>
    </p:spTree>
    <p:extLst>
      <p:ext uri="{BB962C8B-B14F-4D97-AF65-F5344CB8AC3E}">
        <p14:creationId xmlns:p14="http://schemas.microsoft.com/office/powerpoint/2010/main" val="354961204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270" y="1766653"/>
            <a:ext cx="24521756" cy="12147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254762"/>
            <a:ext cx="2169764" cy="431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416" y="-11487"/>
            <a:ext cx="3073670" cy="301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Een regionaal en landelijk aanbod van forensische en intensieve psychiatrische zorg"/>
          <p:cNvSpPr txBox="1"/>
          <p:nvPr/>
        </p:nvSpPr>
        <p:spPr>
          <a:xfrm>
            <a:off x="9646920" y="3427639"/>
            <a:ext cx="13357933" cy="12744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lvl="0" algn="l" hangingPunct="1">
              <a:lnSpc>
                <a:spcPct val="125000"/>
              </a:lnSpc>
              <a:spcBef>
                <a:spcPts val="5200"/>
              </a:spcBef>
              <a:buClr>
                <a:srgbClr val="48B070"/>
              </a:buClr>
              <a:buSzPct val="171000"/>
            </a:pPr>
            <a:r>
              <a:rPr lang="nl-NL" sz="3600" dirty="0" smtClean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Aanmelding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procesregie en monitoring via </a:t>
            </a:r>
            <a:b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Zorg- en Veiligheidshuis</a:t>
            </a:r>
            <a:endParaRPr lang="nl-NL" sz="3600" dirty="0">
              <a:solidFill>
                <a:srgbClr val="0066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 algn="l" hangingPunct="1">
              <a:lnSpc>
                <a:spcPct val="125000"/>
              </a:lnSpc>
              <a:spcBef>
                <a:spcPts val="5200"/>
              </a:spcBef>
              <a:buClr>
                <a:srgbClr val="48B070"/>
              </a:buClr>
              <a:buSzPct val="171000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Alle netwerkpartners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blijven langdurig betrokken</a:t>
            </a:r>
          </a:p>
          <a:p>
            <a:pPr lvl="0" algn="l" hangingPunct="1">
              <a:lnSpc>
                <a:spcPct val="125000"/>
              </a:lnSpc>
              <a:spcBef>
                <a:spcPts val="5200"/>
              </a:spcBef>
              <a:buClr>
                <a:srgbClr val="48B070"/>
              </a:buClr>
              <a:buSzPct val="171000"/>
            </a:pP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Vast forensisch FACT team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ook bij detentie of opname</a:t>
            </a:r>
          </a:p>
          <a:p>
            <a:pPr lvl="0" algn="l" hangingPunct="1">
              <a:lnSpc>
                <a:spcPct val="125000"/>
              </a:lnSpc>
              <a:spcBef>
                <a:spcPts val="5200"/>
              </a:spcBef>
              <a:buClr>
                <a:srgbClr val="48B070"/>
              </a:buClr>
              <a:buSzPct val="171000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Kern met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forensische levensloopcoördinator 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casusregisseur gemeente</a:t>
            </a:r>
          </a:p>
          <a:p>
            <a:pPr lvl="0" algn="l" hangingPunct="1">
              <a:lnSpc>
                <a:spcPct val="125000"/>
              </a:lnSpc>
              <a:spcBef>
                <a:spcPts val="5200"/>
              </a:spcBef>
              <a:buClr>
                <a:srgbClr val="48B070"/>
              </a:buClr>
              <a:buSzPct val="171000"/>
            </a:pP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Actief netwerk 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met naasten en ervaringsdeskundigen</a:t>
            </a:r>
          </a:p>
          <a:p>
            <a:pPr lvl="0" algn="l" hangingPunct="1">
              <a:lnSpc>
                <a:spcPct val="125000"/>
              </a:lnSpc>
              <a:spcBef>
                <a:spcPts val="5200"/>
              </a:spcBef>
              <a:buClr>
                <a:srgbClr val="48B070"/>
              </a:buClr>
              <a:buSzPct val="171000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Voorop staat het opstellen van een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gezamenlijk een plan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nl-NL" sz="3600" dirty="0" smtClean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nl-NL" sz="36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800" b="1" dirty="0">
              <a:latin typeface="Gibson Light" panose="02000000000000000000" pitchFamily="50" charset="0"/>
              <a:sym typeface="Helvetica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800" b="1" dirty="0">
              <a:latin typeface="Gibson Light" panose="02000000000000000000" pitchFamily="50" charset="0"/>
              <a:sym typeface="Helvetica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4800" dirty="0">
                <a:latin typeface="Gibson Light" panose="02000000000000000000" pitchFamily="50" charset="0"/>
                <a:sym typeface="Helvetica"/>
              </a:rPr>
              <a:t> </a:t>
            </a:r>
          </a:p>
        </p:txBody>
      </p:sp>
      <p:sp>
        <p:nvSpPr>
          <p:cNvPr id="10" name="Wat biedt Fivoor?"/>
          <p:cNvSpPr txBox="1"/>
          <p:nvPr/>
        </p:nvSpPr>
        <p:spPr>
          <a:xfrm>
            <a:off x="2292743" y="423199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6000" b="0" dirty="0">
                <a:solidFill>
                  <a:srgbClr val="0065FF"/>
                </a:solidFill>
              </a:rPr>
              <a:t>Levensloopaanpak in het kort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2" y="3464339"/>
            <a:ext cx="7003632" cy="73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23340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1" y="1793040"/>
            <a:ext cx="24521756" cy="12453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asted-image.pdf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635441" y="199357"/>
            <a:ext cx="2479924" cy="4929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25416" y="-11487"/>
            <a:ext cx="3073670" cy="301594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Wat biedt Fivoor?"/>
          <p:cNvSpPr txBox="1"/>
          <p:nvPr/>
        </p:nvSpPr>
        <p:spPr>
          <a:xfrm>
            <a:off x="1411185" y="2138808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endParaRPr sz="60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5" name="Een regionaal en landelijk aanbod van forensische en intensieve psychiatrische zorg"/>
          <p:cNvSpPr txBox="1"/>
          <p:nvPr/>
        </p:nvSpPr>
        <p:spPr>
          <a:xfrm>
            <a:off x="1809466" y="5903976"/>
            <a:ext cx="20400245" cy="35743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endParaRPr lang="nl-NL" sz="36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1400" b="1" dirty="0" smtClean="0">
              <a:latin typeface="Gibson Light" panose="02000000000000000000" pitchFamily="50" charset="0"/>
              <a:sym typeface="Helvetica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800" b="1" dirty="0">
              <a:latin typeface="Gibson Light" panose="02000000000000000000" pitchFamily="50" charset="0"/>
              <a:sym typeface="Helvetica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nl-NL" sz="4800" b="1" dirty="0" smtClean="0">
              <a:latin typeface="Gibson Light" panose="02000000000000000000" pitchFamily="50" charset="0"/>
              <a:sym typeface="Helvetica"/>
            </a:endParaRPr>
          </a:p>
          <a:p>
            <a:pPr algn="l">
              <a:lnSpc>
                <a:spcPct val="120000"/>
              </a:lnSpc>
              <a:defRPr sz="4000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nl-NL" sz="4800" dirty="0" smtClean="0">
                <a:latin typeface="Gibson Light" panose="02000000000000000000" pitchFamily="50" charset="0"/>
                <a:sym typeface="Helvetica"/>
              </a:rPr>
              <a:t> </a:t>
            </a:r>
          </a:p>
        </p:txBody>
      </p:sp>
      <p:sp>
        <p:nvSpPr>
          <p:cNvPr id="13" name="Wat biedt Fivoor?"/>
          <p:cNvSpPr txBox="1"/>
          <p:nvPr/>
        </p:nvSpPr>
        <p:spPr>
          <a:xfrm>
            <a:off x="2304803" y="421759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6000" b="0" dirty="0" smtClean="0">
                <a:solidFill>
                  <a:srgbClr val="0065FF"/>
                </a:solidFill>
              </a:rPr>
              <a:t>Inhoudelijke uitgangspunten</a:t>
            </a:r>
            <a:endParaRPr lang="nl-NL" sz="6000" b="0" dirty="0">
              <a:solidFill>
                <a:srgbClr val="0065FF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61" y="3233836"/>
            <a:ext cx="13019566" cy="8642104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598577" y="4572636"/>
            <a:ext cx="8509766" cy="1952308"/>
          </a:xfrm>
          <a:prstGeom prst="roundRect">
            <a:avLst>
              <a:gd name="adj" fmla="val 0"/>
            </a:avLst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benadering is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intensief en forensisch</a:t>
            </a:r>
          </a:p>
          <a:p>
            <a:pPr marL="571500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Risicogericht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werken en behandelen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3999918" y="11817216"/>
            <a:ext cx="14609076" cy="1210588"/>
          </a:xfrm>
          <a:prstGeom prst="roundRect">
            <a:avLst>
              <a:gd name="adj" fmla="val 0"/>
            </a:avLst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Continuïteit van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ondersteuning en zorg 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 alle levensgebieden en bestaanszekerheden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5211645" y="4570188"/>
            <a:ext cx="8720446" cy="3178175"/>
          </a:xfrm>
          <a:prstGeom prst="roundRect">
            <a:avLst>
              <a:gd name="adj" fmla="val 320"/>
            </a:avLst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>
              <a:buClr>
                <a:srgbClr val="0066FF"/>
              </a:buClr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Het ‘zo-zo-zo-principe’</a:t>
            </a:r>
          </a:p>
          <a:p>
            <a:pPr marL="571500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licht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als kan / zo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zwaar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als nodig</a:t>
            </a:r>
          </a:p>
          <a:p>
            <a:pPr marL="571500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kort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als kan / zo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lang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als nodig</a:t>
            </a:r>
          </a:p>
          <a:p>
            <a:pPr marL="571500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Zo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dichtbij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als kan / zo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 weg </a:t>
            </a:r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als nodig)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9147941" y="8218879"/>
            <a:ext cx="4313030" cy="1339374"/>
          </a:xfrm>
          <a:prstGeom prst="roundRect">
            <a:avLst>
              <a:gd name="adj" fmla="val 0"/>
            </a:avLst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l"/>
            <a:r>
              <a:rPr lang="nl-NL" sz="3600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Snel </a:t>
            </a:r>
            <a:r>
              <a:rPr lang="nl-NL" sz="3600" b="1" dirty="0">
                <a:solidFill>
                  <a:srgbClr val="006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op- en afschalen</a:t>
            </a:r>
          </a:p>
        </p:txBody>
      </p:sp>
    </p:spTree>
    <p:extLst>
      <p:ext uri="{BB962C8B-B14F-4D97-AF65-F5344CB8AC3E}">
        <p14:creationId xmlns:p14="http://schemas.microsoft.com/office/powerpoint/2010/main" val="3396267324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 advAuto="0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82" y="1787436"/>
            <a:ext cx="24521756" cy="12219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7601" y="205219"/>
            <a:ext cx="2463974" cy="489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417" y="-11487"/>
            <a:ext cx="3073670" cy="301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Een betekenisvol bestaan voor onze patiënten…"/>
          <p:cNvSpPr txBox="1"/>
          <p:nvPr/>
        </p:nvSpPr>
        <p:spPr>
          <a:xfrm>
            <a:off x="2066040" y="3401844"/>
            <a:ext cx="20796212" cy="6319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Personen met verward gedrag en een (hoog) veiligheidsrisico worden </a:t>
            </a:r>
            <a:r>
              <a:rPr lang="nl-NL" sz="3600" b="1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beter en sneller geholpen</a:t>
            </a:r>
          </a:p>
          <a:p>
            <a:pPr algn="l">
              <a:spcAft>
                <a:spcPts val="1200"/>
              </a:spcAft>
            </a:pPr>
            <a:endParaRPr lang="nl-NL" sz="3600" b="1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nl-NL" sz="3600" b="1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maatschappelijke veiligheid </a:t>
            </a:r>
            <a:r>
              <a:rPr lang="nl-NL" sz="36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wordt vergroot 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36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Maatschappelijke </a:t>
            </a:r>
            <a:r>
              <a:rPr lang="nl-NL" sz="3600" b="1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kosten terugdringen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3600" b="1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Versterkte </a:t>
            </a:r>
            <a:r>
              <a:rPr lang="nl-NL" sz="3600" b="1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samenwerking en begrip </a:t>
            </a:r>
            <a:r>
              <a:rPr lang="nl-NL" sz="36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 (on)mogelijkheden wordt vergroot 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l-NL" sz="36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Lering van </a:t>
            </a:r>
            <a:r>
              <a:rPr lang="nl-NL" sz="3600" b="1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casuïstiek en adviezen formuleren </a:t>
            </a:r>
            <a:r>
              <a:rPr lang="nl-NL" sz="36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voor herhalende knelpunten </a:t>
            </a:r>
          </a:p>
        </p:txBody>
      </p:sp>
      <p:sp>
        <p:nvSpPr>
          <p:cNvPr id="7" name="Wat biedt Fivoor?"/>
          <p:cNvSpPr txBox="1"/>
          <p:nvPr/>
        </p:nvSpPr>
        <p:spPr>
          <a:xfrm>
            <a:off x="2245885" y="408683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6000" b="0" dirty="0">
                <a:solidFill>
                  <a:srgbClr val="0065FF"/>
                </a:solidFill>
              </a:rPr>
              <a:t>Resultaat – cliënt, naasten en maatschappij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7690" y="8528643"/>
            <a:ext cx="4553923" cy="4570725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48742886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" y="1787436"/>
            <a:ext cx="24521756" cy="12219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7601" y="205219"/>
            <a:ext cx="2463974" cy="489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417" y="-11487"/>
            <a:ext cx="3073670" cy="30159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Wat biedt Fivoor?"/>
          <p:cNvSpPr txBox="1"/>
          <p:nvPr/>
        </p:nvSpPr>
        <p:spPr>
          <a:xfrm>
            <a:off x="2303978" y="395777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6000" b="0" dirty="0">
                <a:solidFill>
                  <a:srgbClr val="0065FF"/>
                </a:solidFill>
              </a:rPr>
              <a:t>Concrete taken voor </a:t>
            </a:r>
            <a:r>
              <a:rPr lang="nl-NL" sz="6000" b="0" dirty="0" smtClean="0">
                <a:solidFill>
                  <a:srgbClr val="0065FF"/>
                </a:solidFill>
              </a:rPr>
              <a:t>Fivoor (1/2)</a:t>
            </a:r>
            <a:endParaRPr lang="nl-NL" sz="6000" b="0" dirty="0">
              <a:solidFill>
                <a:srgbClr val="0065FF"/>
              </a:solidFill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2116941" y="3413824"/>
            <a:ext cx="4848806" cy="2739956"/>
          </a:xfrm>
          <a:prstGeom prst="roundRect">
            <a:avLst>
              <a:gd name="adj" fmla="val 140"/>
            </a:avLst>
          </a:prstGeom>
          <a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en betekenisvol bestaan voor onze patiënten…"/>
          <p:cNvSpPr txBox="1"/>
          <p:nvPr/>
        </p:nvSpPr>
        <p:spPr>
          <a:xfrm>
            <a:off x="7273636" y="3413824"/>
            <a:ext cx="15295420" cy="9284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lvl="0" algn="l">
              <a:buClr>
                <a:srgbClr val="0066FF"/>
              </a:buClr>
            </a:pPr>
            <a:r>
              <a:rPr lang="nl-NL" sz="4000" b="1" dirty="0" smtClean="0">
                <a:solidFill>
                  <a:srgbClr val="0066FF"/>
                </a:solidFill>
              </a:rPr>
              <a:t>Ambulant zorgdomein</a:t>
            </a:r>
            <a:endParaRPr lang="nl-NL" sz="4000" b="1" dirty="0">
              <a:solidFill>
                <a:srgbClr val="0066FF"/>
              </a:solidFill>
            </a:endParaRPr>
          </a:p>
          <a:p>
            <a:pPr marL="1028700" lvl="1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Advies over of een aangemeld persoon wel of niet in aanmerking komt voor de levensloopaanpak</a:t>
            </a:r>
          </a:p>
          <a:p>
            <a:pPr marL="1028700" lvl="1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Cliënten komen na inclusie in een forensisch FACT team terecht, en krijgen een forensisch levensloopcoördinator</a:t>
            </a:r>
          </a:p>
          <a:p>
            <a:pPr marL="1028700" lvl="1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Vertegenwoordiging van Ambulant sluit aan bij de overlegtafels van de ZVH-en</a:t>
            </a:r>
            <a:endParaRPr lang="nl-NL" sz="4000" dirty="0">
              <a:solidFill>
                <a:srgbClr val="0066FF"/>
              </a:solidFill>
            </a:endParaRPr>
          </a:p>
          <a:p>
            <a:pPr marL="1028700" lvl="1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Er wordt gewerkt met een (scenario) plan op alle levensgebieden</a:t>
            </a:r>
          </a:p>
          <a:p>
            <a:pPr marL="1028700" lvl="1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Intensieve samenwerking met de casusregisseur van de gemeente</a:t>
            </a:r>
          </a:p>
          <a:p>
            <a:pPr marL="1028700" lvl="1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66FF"/>
                </a:solidFill>
              </a:rPr>
              <a:t>Agenderen en bespreken cliënten in goede en in slechte </a:t>
            </a:r>
            <a:r>
              <a:rPr lang="nl-NL" sz="4000" dirty="0" smtClean="0">
                <a:solidFill>
                  <a:srgbClr val="0066FF"/>
                </a:solidFill>
              </a:rPr>
              <a:t>tijden op de overlegtafel in het ZVH</a:t>
            </a:r>
          </a:p>
          <a:p>
            <a:pPr marL="1028700" lvl="1" indent="-5715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Het mandaat voor op- en afschalen ligt bij het forensisch FACT team</a:t>
            </a:r>
            <a:endParaRPr lang="nl-NL" sz="4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171473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8218"/>
            <a:ext cx="24521756" cy="12219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7601" y="205219"/>
            <a:ext cx="2463974" cy="489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417" y="-11487"/>
            <a:ext cx="3073670" cy="30159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Wat biedt Fivoor?"/>
          <p:cNvSpPr txBox="1"/>
          <p:nvPr/>
        </p:nvSpPr>
        <p:spPr>
          <a:xfrm>
            <a:off x="2303977" y="395062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6000" b="0" dirty="0">
                <a:solidFill>
                  <a:srgbClr val="0065FF"/>
                </a:solidFill>
              </a:rPr>
              <a:t>Concrete taken voor </a:t>
            </a:r>
            <a:r>
              <a:rPr lang="nl-NL" sz="6000" b="0" dirty="0" smtClean="0">
                <a:solidFill>
                  <a:srgbClr val="0065FF"/>
                </a:solidFill>
              </a:rPr>
              <a:t>Fivoor (2/2)</a:t>
            </a:r>
            <a:endParaRPr lang="nl-NL" sz="6000" b="0" dirty="0">
              <a:solidFill>
                <a:srgbClr val="0065FF"/>
              </a:solidFill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17969108" y="9947781"/>
            <a:ext cx="5916127" cy="3319302"/>
          </a:xfrm>
          <a:prstGeom prst="roundRect">
            <a:avLst>
              <a:gd name="adj" fmla="val 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73000" b="-73000"/>
            </a:stretch>
          </a:blip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Een betekenisvol bestaan voor onze patiënten…"/>
          <p:cNvSpPr txBox="1"/>
          <p:nvPr/>
        </p:nvSpPr>
        <p:spPr>
          <a:xfrm>
            <a:off x="2470232" y="3173524"/>
            <a:ext cx="20048277" cy="7068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lvl="0" algn="l">
              <a:buClr>
                <a:srgbClr val="0066FF"/>
              </a:buClr>
            </a:pPr>
            <a:r>
              <a:rPr lang="nl-NL" sz="4000" b="1" dirty="0" smtClean="0">
                <a:solidFill>
                  <a:srgbClr val="0066FF"/>
                </a:solidFill>
              </a:rPr>
              <a:t>Klinische voorzieningen van de zorgdomeinen OFZ en </a:t>
            </a:r>
            <a:r>
              <a:rPr lang="nl-NL" sz="4000" b="1" dirty="0" smtClean="0">
                <a:solidFill>
                  <a:srgbClr val="0066FF"/>
                </a:solidFill>
              </a:rPr>
              <a:t>Wier</a:t>
            </a:r>
          </a:p>
          <a:p>
            <a:pPr lvl="0" algn="l">
              <a:buClr>
                <a:srgbClr val="0066FF"/>
              </a:buClr>
            </a:pPr>
            <a:endParaRPr lang="nl-NL" sz="4000" b="1" dirty="0" smtClean="0">
              <a:solidFill>
                <a:srgbClr val="0066FF"/>
              </a:solidFill>
            </a:endParaRPr>
          </a:p>
          <a:p>
            <a:pPr marL="800100" lvl="1" indent="-3429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Indien nodig worden cliënten opgeschaald naar een beveiligd bed</a:t>
            </a:r>
          </a:p>
          <a:p>
            <a:pPr marL="457200" lvl="1" indent="0" algn="l">
              <a:buClr>
                <a:srgbClr val="0066FF"/>
              </a:buClr>
            </a:pPr>
            <a:endParaRPr lang="nl-NL" sz="4000" dirty="0" smtClean="0">
              <a:solidFill>
                <a:srgbClr val="0066FF"/>
              </a:solidFill>
            </a:endParaRPr>
          </a:p>
          <a:p>
            <a:pPr marL="800100" lvl="1" indent="-3429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Ook dan blijft de forensisch levensloopcoördinator van het forensisch FACT betrokken</a:t>
            </a:r>
          </a:p>
          <a:p>
            <a:pPr marL="800100" lvl="1" indent="-3429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endParaRPr lang="nl-NL" sz="4000" dirty="0" smtClean="0">
              <a:solidFill>
                <a:srgbClr val="0066FF"/>
              </a:solidFill>
            </a:endParaRPr>
          </a:p>
          <a:p>
            <a:pPr marL="800100" lvl="1" indent="-342900" algn="l">
              <a:buClr>
                <a:srgbClr val="0066FF"/>
              </a:buClr>
              <a:buFont typeface="Arial" panose="020B0604020202020204" pitchFamily="34" charset="0"/>
              <a:buChar char="•"/>
            </a:pPr>
            <a:r>
              <a:rPr lang="nl-NL" sz="4000" dirty="0" smtClean="0">
                <a:solidFill>
                  <a:srgbClr val="0066FF"/>
                </a:solidFill>
              </a:rPr>
              <a:t>De behandelaar in de klinische voorziening geeft aan wanneer </a:t>
            </a:r>
            <a:r>
              <a:rPr lang="nl-NL" sz="4000" dirty="0" err="1" smtClean="0">
                <a:solidFill>
                  <a:srgbClr val="0066FF"/>
                </a:solidFill>
              </a:rPr>
              <a:t>afschaling</a:t>
            </a:r>
            <a:r>
              <a:rPr lang="nl-NL" sz="4000" dirty="0" smtClean="0">
                <a:solidFill>
                  <a:srgbClr val="0066FF"/>
                </a:solidFill>
              </a:rPr>
              <a:t> aan de orde is, zodat samen met de forensische levensloopcoördinator tijdig de uitstroom wordt voorbereid.</a:t>
            </a:r>
            <a:endParaRPr lang="nl-NL" sz="4000" dirty="0">
              <a:solidFill>
                <a:srgbClr val="0066FF"/>
              </a:solidFill>
            </a:endParaRPr>
          </a:p>
          <a:p>
            <a:pPr lvl="1"/>
            <a:endParaRPr lang="nl-NL" dirty="0">
              <a:solidFill>
                <a:srgbClr val="2B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08305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6654"/>
            <a:ext cx="24521756" cy="122195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7601" y="205219"/>
            <a:ext cx="2463974" cy="489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417" y="-11487"/>
            <a:ext cx="3073670" cy="301595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Wat biedt Fivoor?"/>
          <p:cNvSpPr txBox="1"/>
          <p:nvPr/>
        </p:nvSpPr>
        <p:spPr>
          <a:xfrm>
            <a:off x="2366323" y="385405"/>
            <a:ext cx="20902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>
              <a:defRPr sz="7200" b="1">
                <a:solidFill>
                  <a:srgbClr val="0066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nl-NL" sz="6000" b="0" dirty="0">
                <a:solidFill>
                  <a:srgbClr val="0065FF"/>
                </a:solidFill>
              </a:rPr>
              <a:t>Onderscheid levensloopaanpak – </a:t>
            </a:r>
            <a:r>
              <a:rPr lang="nl-NL" sz="6000" b="0" dirty="0" smtClean="0">
                <a:solidFill>
                  <a:srgbClr val="0065FF"/>
                </a:solidFill>
              </a:rPr>
              <a:t>reguliere </a:t>
            </a:r>
            <a:r>
              <a:rPr lang="nl-NL" sz="6000" b="0" dirty="0">
                <a:solidFill>
                  <a:srgbClr val="0065FF"/>
                </a:solidFill>
              </a:rPr>
              <a:t>werkwijze </a:t>
            </a:r>
          </a:p>
        </p:txBody>
      </p:sp>
      <p:sp>
        <p:nvSpPr>
          <p:cNvPr id="21" name="Een betekenisvol bestaan voor onze patiënten…"/>
          <p:cNvSpPr txBox="1"/>
          <p:nvPr/>
        </p:nvSpPr>
        <p:spPr>
          <a:xfrm>
            <a:off x="2105444" y="4230961"/>
            <a:ext cx="20048277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lvl="1"/>
            <a:endParaRPr lang="nl-NL" dirty="0">
              <a:solidFill>
                <a:srgbClr val="2B327B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2109" y="7876410"/>
            <a:ext cx="3820084" cy="5515629"/>
          </a:xfrm>
          <a:prstGeom prst="rect">
            <a:avLst/>
          </a:prstGeom>
        </p:spPr>
      </p:pic>
      <p:sp>
        <p:nvSpPr>
          <p:cNvPr id="9" name="Een betekenisvol bestaan voor onze patiënten…"/>
          <p:cNvSpPr txBox="1"/>
          <p:nvPr/>
        </p:nvSpPr>
        <p:spPr>
          <a:xfrm>
            <a:off x="2366323" y="2473094"/>
            <a:ext cx="20048277" cy="9069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werken samen met alle netwerkpartners van het ZVH rondom </a:t>
            </a:r>
            <a:r>
              <a:rPr lang="nl-NL" sz="4000" dirty="0" smtClean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een </a:t>
            </a:r>
          </a:p>
          <a:p>
            <a:pPr algn="l">
              <a:spcAft>
                <a:spcPts val="1200"/>
              </a:spcAft>
            </a:pP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nl-NL" sz="4000" dirty="0" smtClean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cliënt </a:t>
            </a: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middels 1 (scenario) </a:t>
            </a:r>
            <a:r>
              <a:rPr lang="nl-NL" sz="4000" dirty="0" smtClean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plan, dit is het startpunt en is leidend;</a:t>
            </a:r>
            <a:endParaRPr lang="nl-NL" sz="40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Het ambulante team vertegenwoordigt Fivoor in de Zorg- en </a:t>
            </a:r>
            <a:r>
              <a:rPr lang="nl-NL" sz="4000" dirty="0" smtClean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Veiligheidshuizen;</a:t>
            </a:r>
            <a:endParaRPr lang="nl-NL" sz="40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Ambulant is leidend, het mandaat voor op- en afschalen ligt bij het </a:t>
            </a:r>
            <a:r>
              <a:rPr lang="nl-NL" sz="4000" dirty="0" smtClean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forensische </a:t>
            </a: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FACT team;</a:t>
            </a:r>
          </a:p>
          <a:p>
            <a:pPr marL="1249363" lvl="3" indent="-5715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nl-NL" sz="4000" dirty="0" smtClean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Escalatie </a:t>
            </a: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verloopt via de directie ambulant</a:t>
            </a:r>
          </a:p>
          <a:p>
            <a:pPr marL="1249363" indent="-571500" algn="l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nemen verantwoordelijkheid voor het coördineren van de ketensamenwerking bij op-   en afschalen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Ja, tenzij is het vertrekpunt, we kijken eerst naar wat er nodig is en gaan </a:t>
            </a:r>
            <a:endParaRPr lang="nl-NL" sz="4000" dirty="0" smtClean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nl-NL" sz="4000" dirty="0" smtClean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 </a:t>
            </a: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mogelijk maken;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Continuïteit van zorg, ongeacht financiering, we houden iemand </a:t>
            </a:r>
            <a:r>
              <a:rPr lang="nl-NL" sz="4000" dirty="0" smtClean="0">
                <a:solidFill>
                  <a:srgbClr val="0065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vast.</a:t>
            </a:r>
            <a:endParaRPr lang="nl-NL" sz="4000" dirty="0">
              <a:solidFill>
                <a:srgbClr val="0065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nl-NL" dirty="0">
              <a:solidFill>
                <a:srgbClr val="2B3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156649"/>
      </p:ext>
    </p:extLst>
  </p:cSld>
  <p:clrMapOvr>
    <a:masterClrMapping/>
  </p:clrMapOvr>
  <p:transition spd="slow">
    <p:push dir="u"/>
  </p:transition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608" y="254762"/>
            <a:ext cx="6602679" cy="3512306"/>
          </a:xfrm>
          <a:prstGeom prst="rect">
            <a:avLst/>
          </a:prstGeom>
        </p:spPr>
      </p:pic>
      <p:pic>
        <p:nvPicPr>
          <p:cNvPr id="172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5600" y="254762"/>
            <a:ext cx="2169764" cy="431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5416" y="-11487"/>
            <a:ext cx="3073670" cy="301594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15343"/>
              </p:ext>
            </p:extLst>
          </p:nvPr>
        </p:nvGraphicFramePr>
        <p:xfrm>
          <a:off x="1650421" y="3177842"/>
          <a:ext cx="19328526" cy="911893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69865">
                  <a:extLst>
                    <a:ext uri="{9D8B030D-6E8A-4147-A177-3AD203B41FA5}">
                      <a16:colId xmlns:a16="http://schemas.microsoft.com/office/drawing/2014/main" val="3679257494"/>
                    </a:ext>
                  </a:extLst>
                </a:gridCol>
                <a:gridCol w="15058661">
                  <a:extLst>
                    <a:ext uri="{9D8B030D-6E8A-4147-A177-3AD203B41FA5}">
                      <a16:colId xmlns:a16="http://schemas.microsoft.com/office/drawing/2014/main" val="3363340577"/>
                    </a:ext>
                  </a:extLst>
                </a:gridCol>
              </a:tblGrid>
              <a:tr h="904746">
                <a:tc>
                  <a:txBody>
                    <a:bodyPr/>
                    <a:lstStyle/>
                    <a:p>
                      <a:pPr algn="l"/>
                      <a:r>
                        <a:rPr lang="nl-NL" sz="40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nl-NL" sz="4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Gill Sans"/>
                        </a:rPr>
                        <a:t>Rol levensloopaanpak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130809"/>
                  </a:ext>
                </a:extLst>
              </a:tr>
              <a:tr h="904746">
                <a:tc>
                  <a:txBody>
                    <a:bodyPr/>
                    <a:lstStyle/>
                    <a:p>
                      <a:pPr algn="l"/>
                      <a: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Levensloopaanbieder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b="1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Forensisch levensloopcoördinator (casemanager) en eerste aanspreekpunt cliënt</a:t>
                      </a:r>
                    </a:p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b="1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Verantwoordelijk voor op- en afschalen van zorg</a:t>
                      </a:r>
                    </a:p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b="1" i="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Gill Sans"/>
                        </a:rPr>
                        <a:t>Coördineren van de zorg- en justitieketen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4000530156"/>
                  </a:ext>
                </a:extLst>
              </a:tr>
              <a:tr h="811994">
                <a:tc>
                  <a:txBody>
                    <a:bodyPr/>
                    <a:lstStyle/>
                    <a:p>
                      <a:pPr algn="l"/>
                      <a: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Zorg-</a:t>
                      </a:r>
                      <a:r>
                        <a:rPr lang="nl-NL" sz="2800" b="1" baseline="0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en Veiligheidshuis</a:t>
                      </a:r>
                      <a:endParaRPr lang="nl-NL" sz="2800" b="1" dirty="0">
                        <a:solidFill>
                          <a:srgbClr val="0066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Aanmeldloket, procesregie en monitoring</a:t>
                      </a:r>
                    </a:p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  <a:sym typeface="Gill Sans"/>
                        </a:rPr>
                        <a:t>Bestuurlijke inbedding via bestuurlijke structuur Zorg- en veiligheidshuis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462631394"/>
                  </a:ext>
                </a:extLst>
              </a:tr>
              <a:tr h="906727">
                <a:tc>
                  <a:txBody>
                    <a:bodyPr/>
                    <a:lstStyle/>
                    <a:p>
                      <a:pPr algn="l"/>
                      <a: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Gemeenten </a:t>
                      </a:r>
                      <a:b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</a:br>
                      <a: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(Sociaal </a:t>
                      </a:r>
                      <a:r>
                        <a:rPr lang="nl-NL" sz="2800" b="1" baseline="0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&amp; Veiligheidsdomein)</a:t>
                      </a:r>
                      <a:endParaRPr lang="nl-NL" sz="2800" b="1" dirty="0">
                        <a:solidFill>
                          <a:srgbClr val="0066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66700" lvl="0" indent="-26670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Coördineren gemeentelijke ondersteuning op </a:t>
                      </a:r>
                      <a:r>
                        <a:rPr lang="nl-NL" sz="2800" u="none" strike="noStrike" cap="none" spc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levensgebieden (gemeentelijke regisseur)</a:t>
                      </a:r>
                      <a:endParaRPr lang="nl-NL" sz="2800" u="none" strike="noStrike" cap="none" spc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FillTx/>
                        <a:latin typeface="Helvetica" panose="020B0604020202020204" pitchFamily="34" charset="0"/>
                        <a:cs typeface="Helvetica" panose="020B0604020202020204" pitchFamily="34" charset="0"/>
                        <a:sym typeface="Gill Sans"/>
                      </a:endParaRPr>
                    </a:p>
                    <a:p>
                      <a:pPr marL="266700" lvl="0" indent="-26670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Verbinding veiligheidsdomein</a:t>
                      </a:r>
                      <a:endParaRPr lang="nl-NL" sz="2800" b="0" i="0" u="none" strike="noStrike" cap="none" spc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Gill Sans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181159810"/>
                  </a:ext>
                </a:extLst>
              </a:tr>
              <a:tr h="596531">
                <a:tc>
                  <a:txBody>
                    <a:bodyPr/>
                    <a:lstStyle/>
                    <a:p>
                      <a:pPr marL="0" indent="0" algn="l">
                        <a:buClr>
                          <a:srgbClr val="48B07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Zorgaanbieders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Afstemming zorgaanbod met levensloopaanbieder tijdens op- en afschalen</a:t>
                      </a:r>
                      <a:endParaRPr lang="nl-NL" sz="2800" b="0" i="0" u="none" strike="noStrike" cap="none" spc="0" baseline="0" dirty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FillTx/>
                        <a:latin typeface="Helvetica" panose="020B0604020202020204" pitchFamily="34" charset="0"/>
                        <a:ea typeface="+mn-ea"/>
                        <a:cs typeface="Helvetica" panose="020B0604020202020204" pitchFamily="34" charset="0"/>
                        <a:sym typeface="Gill Sans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2414294857"/>
                  </a:ext>
                </a:extLst>
              </a:tr>
              <a:tr h="1000798">
                <a:tc>
                  <a:txBody>
                    <a:bodyPr/>
                    <a:lstStyle/>
                    <a:p>
                      <a:pPr algn="l"/>
                      <a: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Woonpartners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Signalerende functie functioneren cliënt met levensloopaanbieder</a:t>
                      </a:r>
                    </a:p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Samenwerking bij op- en afschalen</a:t>
                      </a:r>
                      <a:endParaRPr lang="nl-NL" sz="2800" b="0" dirty="0">
                        <a:solidFill>
                          <a:srgbClr val="0066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571925309"/>
                  </a:ext>
                </a:extLst>
              </a:tr>
              <a:tr h="1495370">
                <a:tc>
                  <a:txBody>
                    <a:bodyPr/>
                    <a:lstStyle/>
                    <a:p>
                      <a:pPr algn="l"/>
                      <a: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Veiligheidspartners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Openbaar Ministerie: interventies strafrecht en civielrecht</a:t>
                      </a:r>
                    </a:p>
                    <a:p>
                      <a:pPr marL="285750" lvl="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b="1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Reclassering: </a:t>
                      </a:r>
                      <a:r>
                        <a:rPr lang="nl-NL" sz="2800" b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advies, resocialisatie </a:t>
                      </a:r>
                      <a:r>
                        <a:rPr lang="nl-NL" sz="2800" b="1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en toezicht (bij strafrechtelijke titel)</a:t>
                      </a:r>
                    </a:p>
                    <a:p>
                      <a:pPr marL="28575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Politie: signaleren en adviseren, opsporen en aanhouden, veiligheid handhaven</a:t>
                      </a:r>
                    </a:p>
                    <a:p>
                      <a:pPr marL="285750" indent="-285750" algn="l">
                        <a:buClr>
                          <a:srgbClr val="0066FF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nl-NL" sz="2800" b="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DJI: hechtenis en re-integratie maatschappij</a:t>
                      </a:r>
                      <a:endParaRPr lang="nl-NL" sz="2800" b="0" dirty="0">
                        <a:solidFill>
                          <a:srgbClr val="0066FF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763777169"/>
                  </a:ext>
                </a:extLst>
              </a:tr>
              <a:tr h="1313341">
                <a:tc>
                  <a:txBody>
                    <a:bodyPr/>
                    <a:lstStyle/>
                    <a:p>
                      <a:pPr algn="l"/>
                      <a:r>
                        <a:rPr lang="nl-NL" sz="2800" b="1" dirty="0">
                          <a:solidFill>
                            <a:srgbClr val="0066FF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Cliënt, naasten en ervaringsdeskundige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pPr marL="285750" marR="0" lvl="0" indent="-28575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Cliënt en naasten worden waar mogelijk actief berokken</a:t>
                      </a:r>
                    </a:p>
                    <a:p>
                      <a:pPr marL="285750" marR="0" lvl="0" indent="-28575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sz="2800" u="none" strike="noStrike" cap="none" spc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uFillTx/>
                          <a:latin typeface="Helvetica" panose="020B0604020202020204" pitchFamily="34" charset="0"/>
                          <a:cs typeface="Helvetica" panose="020B0604020202020204" pitchFamily="34" charset="0"/>
                          <a:sym typeface="Gill Sans"/>
                        </a:rPr>
                        <a:t>Vanuit eigen perspectief reflectie op aanpak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933195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147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4864</TotalTime>
  <Words>764</Words>
  <Application>Microsoft Office PowerPoint</Application>
  <PresentationFormat>Aangepast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Courier New</vt:lpstr>
      <vt:lpstr>Gibson Light</vt:lpstr>
      <vt:lpstr>Gill Sans</vt:lpstr>
      <vt:lpstr>Helvetica</vt:lpstr>
      <vt:lpstr>Lucida Grande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Jansen, Lilian</dc:creator>
  <cp:lastModifiedBy>Beenen, Marte</cp:lastModifiedBy>
  <cp:revision>363</cp:revision>
  <cp:lastPrinted>2018-09-05T08:28:05Z</cp:lastPrinted>
  <dcterms:modified xsi:type="dcterms:W3CDTF">2021-10-12T09:30:57Z</dcterms:modified>
</cp:coreProperties>
</file>